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EB Garamon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BGaramond-regular.fntdata"/><Relationship Id="rId21" Type="http://schemas.openxmlformats.org/officeDocument/2006/relationships/slide" Target="slides/slide16.xml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EBGaramon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7504930ac_2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e7504930ac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7504930ac_2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e7504930ac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7504930ac_2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e7504930ac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7504930ac_2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e7504930ac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7504930ac_2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e7504930ac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7504930ac_2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e7504930ac_2_2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7504930ac_2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e7504930ac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7504930ac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e7504930ac_2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7504930ac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e7504930ac_2_1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7504930ac_2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e7504930ac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7504930ac_2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e7504930ac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7504930ac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e7504930ac_2_1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7504930ac_2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e7504930ac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7504930ac_2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e7504930ac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7504930ac_2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e7504930ac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7504930ac_2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e7504930ac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 + desig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Opening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 + text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Title + text 5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hyperlink" Target="https://public.tableau.com/app/profile/geetha.shanthibushan/viz/AirbnbPriceAnalysisPrediction/AirbnbPriceAnalysis_1" TargetMode="External"/><Relationship Id="rId5" Type="http://schemas.openxmlformats.org/officeDocument/2006/relationships/hyperlink" Target="https://raissafondjo.github.io/Group_6_Final_Project/templates/index.html" TargetMode="External"/><Relationship Id="rId6" Type="http://schemas.openxmlformats.org/officeDocument/2006/relationships/hyperlink" Target="https://airbnb-top200-mapping.herokuapp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 rot="5400000">
            <a:off x="1735750" y="239125"/>
            <a:ext cx="2496300" cy="4777500"/>
          </a:xfrm>
          <a:prstGeom prst="rect">
            <a:avLst/>
          </a:prstGeom>
          <a:solidFill>
            <a:srgbClr val="E5D577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 txBox="1"/>
          <p:nvPr>
            <p:ph type="ctrTitle"/>
          </p:nvPr>
        </p:nvSpPr>
        <p:spPr>
          <a:xfrm>
            <a:off x="671809" y="1644322"/>
            <a:ext cx="47352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CA" sz="4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      </a:t>
            </a:r>
            <a:br>
              <a:rPr lang="en-CA" sz="4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CA" sz="3200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rPr>
              <a:t>Airbnb Price Prediction City of Boston</a:t>
            </a:r>
            <a:endParaRPr b="1" sz="3200">
              <a:solidFill>
                <a:srgbClr val="3F3F3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" name="Google Shape;67;p17"/>
          <p:cNvSpPr txBox="1"/>
          <p:nvPr>
            <p:ph idx="4294967295" type="subTitle"/>
          </p:nvPr>
        </p:nvSpPr>
        <p:spPr>
          <a:xfrm>
            <a:off x="1039575" y="3206400"/>
            <a:ext cx="2772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-CA" sz="1500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rPr>
              <a:t>Group 6 - Final Group Project</a:t>
            </a:r>
            <a:endParaRPr b="1" sz="1500">
              <a:solidFill>
                <a:srgbClr val="3F3F3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CA" sz="1500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rPr>
              <a:t>August 2021</a:t>
            </a:r>
            <a:endParaRPr b="1" sz="1500">
              <a:solidFill>
                <a:srgbClr val="3F3F3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/>
          <p:nvPr>
            <p:ph type="ctrTitle"/>
          </p:nvPr>
        </p:nvSpPr>
        <p:spPr>
          <a:xfrm>
            <a:off x="480049" y="1555775"/>
            <a:ext cx="2225700" cy="2031900"/>
          </a:xfrm>
          <a:prstGeom prst="ellipse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lang="en-CA" sz="1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Heatmap: Features Correlation</a:t>
            </a:r>
            <a:r>
              <a:rPr b="1" lang="en-CA" sz="1900">
                <a:solidFill>
                  <a:srgbClr val="FFFFFF"/>
                </a:solidFill>
              </a:rPr>
              <a:t> 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hart, treemap chart&#10;&#10;Description automatically generated" id="203" name="Google Shape;2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7412" y="1004080"/>
            <a:ext cx="5391150" cy="33694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2014179" y="388523"/>
            <a:ext cx="619140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0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Exploratory Analysis: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1687599" y="4509075"/>
            <a:ext cx="713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200" u="none" cap="none" strike="noStrike">
                <a:solidFill>
                  <a:srgbClr val="0E1DED"/>
                </a:solidFill>
                <a:latin typeface="EB Garamond"/>
                <a:ea typeface="EB Garamond"/>
                <a:cs typeface="EB Garamond"/>
                <a:sym typeface="EB Garamond"/>
              </a:rPr>
              <a:t>X variables included the features shown in the correlation matrix above, and our 'y' variable was price.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/>
          <p:nvPr/>
        </p:nvSpPr>
        <p:spPr>
          <a:xfrm>
            <a:off x="-17100" y="-24300"/>
            <a:ext cx="9178200" cy="51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/>
          <p:nvPr>
            <p:ph type="ctrTitle"/>
          </p:nvPr>
        </p:nvSpPr>
        <p:spPr>
          <a:xfrm>
            <a:off x="928856" y="230059"/>
            <a:ext cx="2064300" cy="2031900"/>
          </a:xfrm>
          <a:prstGeom prst="ellipse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lang="en-CA" sz="1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Split of Train &amp; Test Data</a:t>
            </a:r>
            <a:endParaRPr b="1" sz="1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3791110" y="518191"/>
            <a:ext cx="33050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200" u="none" cap="none" strike="noStrike">
                <a:solidFill>
                  <a:srgbClr val="BF9000"/>
                </a:solidFill>
                <a:latin typeface="EB Garamond"/>
                <a:ea typeface="EB Garamond"/>
                <a:cs typeface="EB Garamond"/>
                <a:sym typeface="EB Garamond"/>
              </a:rPr>
              <a:t>Statistical Modeling Methodology</a:t>
            </a:r>
            <a:endParaRPr b="1" i="0" sz="1200" u="none" cap="none" strike="noStrike">
              <a:solidFill>
                <a:srgbClr val="BF9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339504" y="2865579"/>
            <a:ext cx="2064265" cy="2031956"/>
          </a:xfrm>
          <a:prstGeom prst="ellipse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CA" sz="15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Regression </a:t>
            </a:r>
            <a:r>
              <a:rPr b="1" lang="en-CA" sz="1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Models</a:t>
            </a:r>
            <a:endParaRPr b="1" i="0" sz="1500" u="none" cap="none" strike="noStrike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3131600" y="3003300"/>
            <a:ext cx="1578900" cy="1442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Random Forest Regressor</a:t>
            </a:r>
            <a:endParaRPr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4632200" y="3003300"/>
            <a:ext cx="1578900" cy="14814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0E1DE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Linear Reg</a:t>
            </a: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ression</a:t>
            </a:r>
            <a:endParaRPr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6097175" y="2983950"/>
            <a:ext cx="1625400" cy="14814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Decision Tree Regression</a:t>
            </a:r>
            <a:endParaRPr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4009145" y="803462"/>
            <a:ext cx="1671275" cy="778008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Train Data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70%</a:t>
            </a:r>
            <a:endParaRPr b="1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5762065" y="817869"/>
            <a:ext cx="960502" cy="763601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Test Data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30%</a:t>
            </a:r>
            <a:endParaRPr b="1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8"/>
          <p:cNvSpPr/>
          <p:nvPr>
            <p:ph type="ctrTitle"/>
          </p:nvPr>
        </p:nvSpPr>
        <p:spPr>
          <a:xfrm>
            <a:off x="480060" y="1555772"/>
            <a:ext cx="2064265" cy="2031956"/>
          </a:xfrm>
          <a:prstGeom prst="ellipse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lang="en-CA" sz="20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 Square Value</a:t>
            </a:r>
            <a:endParaRPr b="1" sz="20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2014179" y="388523"/>
            <a:ext cx="619140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2000" u="none" cap="none" strike="noStrike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Regression </a:t>
            </a:r>
            <a:r>
              <a:rPr b="1" lang="en-CA" sz="2000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Models</a:t>
            </a:r>
            <a:r>
              <a:rPr b="1" i="0" lang="en-CA" sz="2000" u="none" cap="none" strike="noStrike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:</a:t>
            </a:r>
            <a:endParaRPr i="0" sz="1400" u="none" cap="none" strike="noStrike">
              <a:solidFill>
                <a:srgbClr val="0C0C0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2896" y="1391532"/>
            <a:ext cx="4649800" cy="216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9"/>
          <p:cNvSpPr/>
          <p:nvPr>
            <p:ph type="ctrTitle"/>
          </p:nvPr>
        </p:nvSpPr>
        <p:spPr>
          <a:xfrm>
            <a:off x="1315698" y="182251"/>
            <a:ext cx="2064265" cy="2031956"/>
          </a:xfrm>
          <a:prstGeom prst="ellipse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lang="en-CA" sz="14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Model Optimization</a:t>
            </a:r>
            <a:endParaRPr b="1" sz="14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3791110" y="518191"/>
            <a:ext cx="33050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200" u="none" cap="none" strike="noStrike">
                <a:solidFill>
                  <a:srgbClr val="BF9000"/>
                </a:solidFill>
                <a:latin typeface="EB Garamond"/>
                <a:ea typeface="EB Garamond"/>
                <a:cs typeface="EB Garamond"/>
                <a:sym typeface="EB Garamond"/>
              </a:rPr>
              <a:t>Statistical Modeling Methodology</a:t>
            </a:r>
            <a:endParaRPr b="1" i="0" sz="1200" u="none" cap="none" strike="noStrike">
              <a:solidFill>
                <a:srgbClr val="BF9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219441" y="2937617"/>
            <a:ext cx="2064265" cy="2031956"/>
          </a:xfrm>
          <a:prstGeom prst="ellipse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CA" sz="14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Final Results</a:t>
            </a:r>
            <a:endParaRPr b="1" i="0" sz="1400" u="none" cap="none" strike="noStrike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4218800" y="810725"/>
            <a:ext cx="1510200" cy="7779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Train Data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67%</a:t>
            </a:r>
            <a:endParaRPr b="1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5762065" y="817869"/>
            <a:ext cx="960502" cy="763601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Test Data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33%</a:t>
            </a:r>
            <a:endParaRPr b="1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Chart, bar chart&#10;&#10;Description automatically generated" id="240" name="Google Shape;2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9404" y="1981040"/>
            <a:ext cx="4587368" cy="304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0" l="341" r="23244" t="9091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/>
          <p:nvPr/>
        </p:nvSpPr>
        <p:spPr>
          <a:xfrm>
            <a:off x="1" y="0"/>
            <a:ext cx="7317451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7647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0"/>
          <p:cNvSpPr txBox="1"/>
          <p:nvPr>
            <p:ph type="ctrTitle"/>
          </p:nvPr>
        </p:nvSpPr>
        <p:spPr>
          <a:xfrm>
            <a:off x="278320" y="870966"/>
            <a:ext cx="2578608" cy="843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CA" sz="3200">
                <a:solidFill>
                  <a:srgbClr val="741B47"/>
                </a:solidFill>
                <a:latin typeface="EB Garamond"/>
                <a:ea typeface="EB Garamond"/>
                <a:cs typeface="EB Garamond"/>
                <a:sym typeface="EB Garamond"/>
              </a:rPr>
              <a:t>Dashboard</a:t>
            </a:r>
            <a:endParaRPr>
              <a:solidFill>
                <a:srgbClr val="741B4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9" name="Google Shape;249;p30"/>
          <p:cNvSpPr/>
          <p:nvPr/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321183" y="1832610"/>
            <a:ext cx="2475738" cy="6858"/>
          </a:xfrm>
          <a:prstGeom prst="rect">
            <a:avLst/>
          </a:prstGeom>
          <a:solidFill>
            <a:srgbClr val="D5D5D5"/>
          </a:solidFill>
          <a:ln cap="flat" cmpd="sng" w="9525">
            <a:solidFill>
              <a:srgbClr val="D5D5D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 txBox="1"/>
          <p:nvPr>
            <p:ph idx="1" type="subTitle"/>
          </p:nvPr>
        </p:nvSpPr>
        <p:spPr>
          <a:xfrm>
            <a:off x="278320" y="2038540"/>
            <a:ext cx="6051402" cy="240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b="1" lang="en-CA" sz="1800">
                <a:solidFill>
                  <a:srgbClr val="741B47"/>
                </a:solidFill>
                <a:latin typeface="EB Garamond"/>
                <a:ea typeface="EB Garamond"/>
                <a:cs typeface="EB Garamond"/>
                <a:sym typeface="EB Garamond"/>
              </a:rPr>
              <a:t>For the dashboard segment of this project, we will be using:</a:t>
            </a:r>
            <a:endParaRPr sz="1800">
              <a:solidFill>
                <a:srgbClr val="741B47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EB Garamond"/>
              <a:buChar char="•"/>
            </a:pPr>
            <a:r>
              <a:rPr lang="en-CA" sz="1800">
                <a:solidFill>
                  <a:srgbClr val="741B47"/>
                </a:solidFill>
                <a:latin typeface="EB Garamond"/>
                <a:ea typeface="EB Garamond"/>
                <a:cs typeface="EB Garamond"/>
                <a:sym typeface="EB Garamond"/>
              </a:rPr>
              <a:t>The Visual Analysis: </a:t>
            </a:r>
            <a:r>
              <a:rPr lang="en-CA" sz="1800" u="sng">
                <a:solidFill>
                  <a:srgbClr val="741B47"/>
                </a:solid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Tableau</a:t>
            </a:r>
            <a:endParaRPr sz="1800">
              <a:solidFill>
                <a:srgbClr val="741B47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EB Garamond"/>
              <a:buChar char="•"/>
            </a:pPr>
            <a:r>
              <a:rPr lang="en-CA" sz="1800">
                <a:solidFill>
                  <a:srgbClr val="741B47"/>
                </a:solidFill>
                <a:latin typeface="EB Garamond"/>
                <a:ea typeface="EB Garamond"/>
                <a:cs typeface="EB Garamond"/>
                <a:sym typeface="EB Garamond"/>
              </a:rPr>
              <a:t>The Website: </a:t>
            </a:r>
            <a:r>
              <a:rPr lang="en-CA" sz="1800" u="sng">
                <a:solidFill>
                  <a:srgbClr val="741B47"/>
                </a:solid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1800">
              <a:solidFill>
                <a:srgbClr val="741B47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Arial"/>
              <a:buChar char="•"/>
            </a:pPr>
            <a:r>
              <a:rPr lang="en-CA" sz="1800">
                <a:solidFill>
                  <a:srgbClr val="741B47"/>
                </a:solidFill>
                <a:latin typeface="EB Garamond"/>
                <a:ea typeface="EB Garamond"/>
                <a:cs typeface="EB Garamond"/>
                <a:sym typeface="EB Garamond"/>
              </a:rPr>
              <a:t>The Interactive Elements:</a:t>
            </a:r>
            <a:r>
              <a:rPr b="1" lang="en-CA" sz="1800">
                <a:solidFill>
                  <a:srgbClr val="741B47"/>
                </a:solidFill>
                <a:latin typeface="EB Garamond"/>
                <a:ea typeface="EB Garamond"/>
                <a:cs typeface="EB Garamond"/>
                <a:sym typeface="EB Garamond"/>
              </a:rPr>
              <a:t> </a:t>
            </a:r>
            <a:r>
              <a:rPr lang="en-CA" sz="1800" u="sng">
                <a:solidFill>
                  <a:srgbClr val="741B47"/>
                </a:solidFill>
                <a:latin typeface="EB Garamond"/>
                <a:ea typeface="EB Garamond"/>
                <a:cs typeface="EB Garamond"/>
                <a:sym typeface="EB Garamo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Heroku</a:t>
            </a:r>
            <a:endParaRPr sz="1800">
              <a:solidFill>
                <a:srgbClr val="741B4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283551" y="257614"/>
            <a:ext cx="8579094" cy="1383192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31"/>
          <p:cNvCxnSpPr/>
          <p:nvPr/>
        </p:nvCxnSpPr>
        <p:spPr>
          <a:xfrm>
            <a:off x="1657350" y="1086473"/>
            <a:ext cx="58293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31"/>
          <p:cNvSpPr txBox="1"/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CA" sz="41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Conclusion</a:t>
            </a:r>
            <a:endParaRPr sz="41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9" name="Google Shape;259;p31"/>
          <p:cNvSpPr txBox="1"/>
          <p:nvPr>
            <p:ph idx="1" type="subTitle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0000"/>
              <a:buNone/>
            </a:pPr>
            <a:r>
              <a:t/>
            </a:r>
            <a:endParaRPr sz="400">
              <a:solidFill>
                <a:srgbClr val="3C7BB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dk1"/>
              </a:buClr>
              <a:buSzPct val="300000"/>
              <a:buNone/>
            </a:pPr>
            <a:r>
              <a:t/>
            </a:r>
            <a:endParaRPr sz="400">
              <a:solidFill>
                <a:srgbClr val="3C7B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506186" y="2002170"/>
            <a:ext cx="8352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To boost R squared scores for each model:</a:t>
            </a:r>
            <a:endParaRPr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B Garamond"/>
              <a:buChar char="•"/>
            </a:pPr>
            <a:r>
              <a:rPr i="0" lang="en-CA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Reselected appropriate features from the dataset, </a:t>
            </a:r>
            <a:endParaRPr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B Garamond"/>
              <a:buChar char="•"/>
            </a:pPr>
            <a:r>
              <a:rPr i="0" lang="en-CA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Changed the train test split to 67%, 33%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B Garamond"/>
              <a:buChar char="•"/>
            </a:pPr>
            <a:r>
              <a:rPr i="0" lang="en-CA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removed outliers that were present in the target variable.</a:t>
            </a:r>
            <a:endParaRPr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B Garamond"/>
              <a:buChar char="•"/>
            </a:pPr>
            <a:r>
              <a:rPr i="0" lang="en-CA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Added a Deep Learning model. </a:t>
            </a:r>
            <a:endParaRPr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/>
        </p:nvSpPr>
        <p:spPr>
          <a:xfrm>
            <a:off x="283551" y="257614"/>
            <a:ext cx="8579094" cy="1383192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32"/>
          <p:cNvCxnSpPr/>
          <p:nvPr/>
        </p:nvCxnSpPr>
        <p:spPr>
          <a:xfrm>
            <a:off x="1657350" y="1086473"/>
            <a:ext cx="58293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32"/>
          <p:cNvSpPr txBox="1"/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CA" sz="41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Conclusion</a:t>
            </a:r>
            <a:endParaRPr sz="41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8" name="Google Shape;268;p32"/>
          <p:cNvSpPr txBox="1"/>
          <p:nvPr>
            <p:ph idx="1" type="subTitle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0000"/>
              <a:buNone/>
            </a:pPr>
            <a:r>
              <a:t/>
            </a:r>
            <a:endParaRPr sz="400">
              <a:solidFill>
                <a:srgbClr val="3C7BB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dk1"/>
              </a:buClr>
              <a:buSzPct val="300000"/>
              <a:buNone/>
            </a:pPr>
            <a:r>
              <a:t/>
            </a:r>
            <a:endParaRPr sz="400">
              <a:solidFill>
                <a:srgbClr val="3C7B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506186" y="2002170"/>
            <a:ext cx="83525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520592" y="3875153"/>
            <a:ext cx="82276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sng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 What we would have done differently</a:t>
            </a:r>
            <a:endParaRPr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•Explore more data sources to find more factors that could influence </a:t>
            </a:r>
            <a:r>
              <a:rPr lang="en-CA">
                <a:latin typeface="EB Garamond"/>
                <a:ea typeface="EB Garamond"/>
                <a:cs typeface="EB Garamond"/>
                <a:sym typeface="EB Garamond"/>
              </a:rPr>
              <a:t>rental</a:t>
            </a:r>
            <a:r>
              <a:rPr i="0" lang="en-CA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price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58160" y="2285519"/>
            <a:ext cx="822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400" u="sng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 Recommendation for future analysis</a:t>
            </a:r>
            <a:endParaRPr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•Explore more models to improve fit such as a Recurrent Neural Net with data put in time stamps to be able to make future predictions. 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8"/>
          <p:cNvSpPr txBox="1"/>
          <p:nvPr>
            <p:ph type="title"/>
          </p:nvPr>
        </p:nvSpPr>
        <p:spPr>
          <a:xfrm>
            <a:off x="482600" y="241300"/>
            <a:ext cx="8178799" cy="851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CA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Team Members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506976" y="1325197"/>
            <a:ext cx="30063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Char char="•"/>
            </a:pPr>
            <a:r>
              <a:rPr lang="en-CA" sz="1500">
                <a:latin typeface="EB Garamond"/>
                <a:ea typeface="EB Garamond"/>
                <a:cs typeface="EB Garamond"/>
                <a:sym typeface="EB Garamond"/>
              </a:rPr>
              <a:t>Syed Ahmed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Char char="•"/>
            </a:pPr>
            <a:r>
              <a:rPr lang="en-CA" sz="1500">
                <a:latin typeface="EB Garamond"/>
                <a:ea typeface="EB Garamond"/>
                <a:cs typeface="EB Garamond"/>
                <a:sym typeface="EB Garamond"/>
              </a:rPr>
              <a:t>Pascal Duchesneau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Char char="•"/>
            </a:pPr>
            <a:r>
              <a:rPr lang="en-CA" sz="1500">
                <a:latin typeface="EB Garamond"/>
                <a:ea typeface="EB Garamond"/>
                <a:cs typeface="EB Garamond"/>
                <a:sym typeface="EB Garamond"/>
              </a:rPr>
              <a:t>Raissa Fondjo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Char char="•"/>
            </a:pPr>
            <a:r>
              <a:rPr lang="en-CA" sz="1500">
                <a:latin typeface="EB Garamond"/>
                <a:ea typeface="EB Garamond"/>
                <a:cs typeface="EB Garamond"/>
                <a:sym typeface="EB Garamond"/>
              </a:rPr>
              <a:t>Geetha Shanthibushan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Char char="•"/>
            </a:pPr>
            <a:r>
              <a:rPr lang="en-CA" sz="1500">
                <a:latin typeface="EB Garamond"/>
                <a:ea typeface="EB Garamond"/>
                <a:cs typeface="EB Garamond"/>
                <a:sym typeface="EB Garamond"/>
              </a:rPr>
              <a:t>Lalchand Shivraj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  <a:p>
            <a:pPr indent="-152400" lvl="0" marL="4572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500"/>
          </a:p>
        </p:txBody>
      </p:sp>
      <p:grpSp>
        <p:nvGrpSpPr>
          <p:cNvPr id="75" name="Google Shape;75;p18"/>
          <p:cNvGrpSpPr/>
          <p:nvPr/>
        </p:nvGrpSpPr>
        <p:grpSpPr>
          <a:xfrm>
            <a:off x="0" y="3451122"/>
            <a:ext cx="760545" cy="1513185"/>
            <a:chOff x="0" y="4601497"/>
            <a:chExt cx="1014061" cy="2017580"/>
          </a:xfrm>
        </p:grpSpPr>
        <p:sp>
          <p:nvSpPr>
            <p:cNvPr id="76" name="Google Shape;76;p18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8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icon&#10;&#10;Description automatically generated" id="78" name="Google Shape;78;p18"/>
          <p:cNvPicPr preferRelativeResize="0"/>
          <p:nvPr/>
        </p:nvPicPr>
        <p:blipFill rotWithShape="1">
          <a:blip r:embed="rId4">
            <a:alphaModFix/>
          </a:blip>
          <a:srcRect b="3" l="0" r="4" t="3062"/>
          <a:stretch/>
        </p:blipFill>
        <p:spPr>
          <a:xfrm>
            <a:off x="4629067" y="1337235"/>
            <a:ext cx="3374755" cy="3271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8"/>
          <p:cNvGrpSpPr/>
          <p:nvPr/>
        </p:nvGrpSpPr>
        <p:grpSpPr>
          <a:xfrm>
            <a:off x="8414467" y="0"/>
            <a:ext cx="729532" cy="1451482"/>
            <a:chOff x="10918968" y="713127"/>
            <a:chExt cx="1273032" cy="2532832"/>
          </a:xfrm>
        </p:grpSpPr>
        <p:sp>
          <p:nvSpPr>
            <p:cNvPr id="80" name="Google Shape;80;p18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8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18"/>
          <p:cNvSpPr txBox="1"/>
          <p:nvPr/>
        </p:nvSpPr>
        <p:spPr>
          <a:xfrm>
            <a:off x="3200400" y="3953100"/>
            <a:ext cx="2743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outdoor, crowd&#10;&#10;Description automatically generated" id="87" name="Google Shape;87;p19"/>
          <p:cNvPicPr preferRelativeResize="0"/>
          <p:nvPr/>
        </p:nvPicPr>
        <p:blipFill rotWithShape="1">
          <a:blip r:embed="rId3">
            <a:alphaModFix/>
          </a:blip>
          <a:srcRect b="-2" l="0" r="21701" t="0"/>
          <a:stretch/>
        </p:blipFill>
        <p:spPr>
          <a:xfrm>
            <a:off x="3141258" y="10"/>
            <a:ext cx="6055862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 flipH="1" rot="10800000">
            <a:off x="0" y="-358"/>
            <a:ext cx="5894850" cy="5143858"/>
          </a:xfrm>
          <a:custGeom>
            <a:rect b="b" l="l" r="r" t="t"/>
            <a:pathLst>
              <a:path extrusionOk="0" h="6858478" w="7859800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/>
          <p:nvPr/>
        </p:nvSpPr>
        <p:spPr>
          <a:xfrm flipH="1" rot="10800000">
            <a:off x="63375" y="-358"/>
            <a:ext cx="5573381" cy="5143859"/>
          </a:xfrm>
          <a:custGeom>
            <a:rect b="b" l="l" r="r" t="t"/>
            <a:pathLst>
              <a:path extrusionOk="0" h="6858478" w="7431174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type="ctrTitle"/>
          </p:nvPr>
        </p:nvSpPr>
        <p:spPr>
          <a:xfrm>
            <a:off x="365650" y="273875"/>
            <a:ext cx="3568800" cy="45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CA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Overview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•"/>
            </a:pPr>
            <a:r>
              <a:rPr lang="en-CA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Estimating a price for short time stay lodging is a difficult task.</a:t>
            </a: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28600" lvl="0" marL="228600" rtl="0" algn="l">
              <a:spcBef>
                <a:spcPts val="600"/>
              </a:spcBef>
              <a:spcAft>
                <a:spcPts val="0"/>
              </a:spcAft>
              <a:buSzPts val="1200"/>
              <a:buFont typeface="EB Garamond"/>
              <a:buChar char="•"/>
            </a:pPr>
            <a:r>
              <a:rPr lang="en-CA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Customers select rental based on price, review, and picture of the property, but the property may not live up to its listing. </a:t>
            </a: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04800" lvl="0" marL="228600" rtl="0" algn="l">
              <a:spcBef>
                <a:spcPts val="600"/>
              </a:spcBef>
              <a:spcAft>
                <a:spcPts val="0"/>
              </a:spcAft>
              <a:buSzPts val="1200"/>
              <a:buFont typeface="EB Garamond"/>
              <a:buChar char="•"/>
            </a:pPr>
            <a:r>
              <a:rPr lang="en-CA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Therefore, our team decided to develop a price prediction model using machine learning.</a:t>
            </a: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outdoor, crowd&#10;&#10;Description automatically generated" id="95" name="Google Shape;95;p20"/>
          <p:cNvPicPr preferRelativeResize="0"/>
          <p:nvPr/>
        </p:nvPicPr>
        <p:blipFill rotWithShape="1">
          <a:blip r:embed="rId3">
            <a:alphaModFix/>
          </a:blip>
          <a:srcRect b="-2" l="0" r="21701" t="0"/>
          <a:stretch/>
        </p:blipFill>
        <p:spPr>
          <a:xfrm>
            <a:off x="3121758" y="10"/>
            <a:ext cx="6055862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/>
          <p:nvPr/>
        </p:nvSpPr>
        <p:spPr>
          <a:xfrm flipH="1" rot="10800000">
            <a:off x="0" y="-358"/>
            <a:ext cx="5894850" cy="5143858"/>
          </a:xfrm>
          <a:custGeom>
            <a:rect b="b" l="l" r="r" t="t"/>
            <a:pathLst>
              <a:path extrusionOk="0" h="6858478" w="7859800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/>
          <p:nvPr/>
        </p:nvSpPr>
        <p:spPr>
          <a:xfrm flipH="1" rot="10800000">
            <a:off x="0" y="-358"/>
            <a:ext cx="5573381" cy="5143859"/>
          </a:xfrm>
          <a:custGeom>
            <a:rect b="b" l="l" r="r" t="t"/>
            <a:pathLst>
              <a:path extrusionOk="0" h="6858478" w="7431174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 txBox="1"/>
          <p:nvPr>
            <p:ph type="ctrTitle"/>
          </p:nvPr>
        </p:nvSpPr>
        <p:spPr>
          <a:xfrm>
            <a:off x="603500" y="463979"/>
            <a:ext cx="39495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CA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Objective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47650" lvl="0" marL="228600" rtl="0" algn="l">
              <a:spcBef>
                <a:spcPts val="0"/>
              </a:spcBef>
              <a:spcAft>
                <a:spcPts val="0"/>
              </a:spcAft>
              <a:buSzPts val="1500"/>
              <a:buFont typeface="EB Garamond"/>
              <a:buChar char="•"/>
            </a:pPr>
            <a:r>
              <a:rPr lang="en-CA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Build a model that predicts the ideal price of a property taking into account listing features.</a:t>
            </a: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603500" y="2156419"/>
            <a:ext cx="39495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i="0" lang="en-CA" sz="28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Presentation</a:t>
            </a:r>
            <a:endParaRPr i="0" sz="28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"/>
              <a:buChar char="●"/>
            </a:pPr>
            <a:r>
              <a:rPr lang="en-CA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 Exploration &amp; Analysis</a:t>
            </a: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"/>
              <a:buChar char="●"/>
            </a:pPr>
            <a:r>
              <a:rPr lang="en-CA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Database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"/>
              <a:buChar char="●"/>
            </a:pPr>
            <a:r>
              <a:rPr lang="en-CA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Machine Learning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"/>
              <a:buChar char="●"/>
            </a:pPr>
            <a:r>
              <a:rPr lang="en-CA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Dashboard</a:t>
            </a: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121900" y="-773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06376" y="1836407"/>
            <a:ext cx="81789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None/>
            </a:pPr>
            <a:r>
              <a:rPr b="1" lang="en-CA" sz="1800">
                <a:solidFill>
                  <a:srgbClr val="0C0C0C"/>
                </a:solidFill>
              </a:rPr>
              <a:t>          </a:t>
            </a:r>
            <a:endParaRPr b="1" sz="1800">
              <a:solidFill>
                <a:srgbClr val="0C0C0C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500"/>
          </a:p>
        </p:txBody>
      </p:sp>
      <p:sp>
        <p:nvSpPr>
          <p:cNvPr id="106" name="Google Shape;106;p21"/>
          <p:cNvSpPr/>
          <p:nvPr/>
        </p:nvSpPr>
        <p:spPr>
          <a:xfrm rot="2700000">
            <a:off x="8289472" y="1590018"/>
            <a:ext cx="484026" cy="484026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1"/>
          <p:cNvSpPr/>
          <p:nvPr/>
        </p:nvSpPr>
        <p:spPr>
          <a:xfrm rot="-5400000">
            <a:off x="7716801" y="1007270"/>
            <a:ext cx="1899624" cy="954774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/>
          <p:nvPr/>
        </p:nvSpPr>
        <p:spPr>
          <a:xfrm rot="5400000">
            <a:off x="-376320" y="3827443"/>
            <a:ext cx="1513185" cy="760545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/>
          <p:nvPr/>
        </p:nvSpPr>
        <p:spPr>
          <a:xfrm rot="2700000">
            <a:off x="320937" y="4296531"/>
            <a:ext cx="364184" cy="364184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298" y="2085220"/>
            <a:ext cx="452398" cy="175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evice, gauge&#10;&#10;Description automatically generated" id="111" name="Google Shape;1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0860" y="2763370"/>
            <a:ext cx="694046" cy="332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12" name="Google Shape;11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1127" y="1976771"/>
            <a:ext cx="831796" cy="354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113" name="Google Shape;11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5203" y="2755432"/>
            <a:ext cx="663709" cy="549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14" name="Google Shape;11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6922" y="2840001"/>
            <a:ext cx="990277" cy="174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15" name="Google Shape;115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5106" y="1956746"/>
            <a:ext cx="399572" cy="471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16" name="Google Shape;116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10637" y="2849857"/>
            <a:ext cx="807783" cy="173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logo&#10;&#10;Description automatically generated" id="117" name="Google Shape;117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3200" y="2038211"/>
            <a:ext cx="836599" cy="3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1649792" y="1377764"/>
            <a:ext cx="1034379" cy="286413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500" u="none" cap="none" strike="noStrike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Database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2956077" y="1372961"/>
            <a:ext cx="1130430" cy="286413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500" u="none" cap="none" strike="noStrike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Language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4411241" y="1377765"/>
            <a:ext cx="669389" cy="291215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500" u="none" cap="none" strike="noStrike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405362" y="1372961"/>
            <a:ext cx="1433100" cy="2913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500" u="none" cap="none" strike="noStrike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Technologies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Icon&#10;&#10;Description automatically generated" id="122" name="Google Shape;122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64946" y="3523426"/>
            <a:ext cx="899034" cy="252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7091046" y="1372960"/>
            <a:ext cx="1154444" cy="291215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500" u="none" cap="none" strike="noStrike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Algorithms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522275" y="190525"/>
            <a:ext cx="3187800" cy="7875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36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What we used</a:t>
            </a:r>
            <a:endParaRPr i="0" sz="36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A picture containing text&#10;&#10;Description automatically generated" id="125" name="Google Shape;125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15868" y="1927370"/>
            <a:ext cx="1201992" cy="33305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500475" y="1388425"/>
            <a:ext cx="899100" cy="2865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500" u="none" cap="none" strike="noStrike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r>
              <a:rPr b="1" lang="en-CA" sz="1500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set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2281675" y="3744275"/>
            <a:ext cx="1272450" cy="252975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7032562" y="1948238"/>
            <a:ext cx="1305300" cy="2913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Linear Regression</a:t>
            </a:r>
            <a:endParaRPr b="1" sz="1000">
              <a:solidFill>
                <a:srgbClr val="0C0C0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7032575" y="2541963"/>
            <a:ext cx="1305300" cy="2913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Decision Tree</a:t>
            </a:r>
            <a:endParaRPr b="1" sz="1000">
              <a:solidFill>
                <a:srgbClr val="0C0C0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7032550" y="3095688"/>
            <a:ext cx="1305300" cy="2913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Random Forest</a:t>
            </a:r>
            <a:endParaRPr b="1" sz="1000">
              <a:solidFill>
                <a:srgbClr val="0C0C0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7015625" y="3776388"/>
            <a:ext cx="1305300" cy="2913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Deep Learning</a:t>
            </a:r>
            <a:endParaRPr b="1" sz="1000">
              <a:solidFill>
                <a:srgbClr val="0C0C0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outdoor, crowd&#10;&#10;Description automatically generated" id="136" name="Google Shape;136;p22"/>
          <p:cNvPicPr preferRelativeResize="0"/>
          <p:nvPr/>
        </p:nvPicPr>
        <p:blipFill rotWithShape="1">
          <a:blip r:embed="rId3">
            <a:alphaModFix amt="35000"/>
          </a:blip>
          <a:srcRect b="5761" l="0" r="0" t="965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 txBox="1"/>
          <p:nvPr>
            <p:ph type="ctrTitle"/>
          </p:nvPr>
        </p:nvSpPr>
        <p:spPr>
          <a:xfrm>
            <a:off x="448250" y="799400"/>
            <a:ext cx="28719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b="1" lang="en-CA">
                <a:solidFill>
                  <a:srgbClr val="262626"/>
                </a:solidFill>
                <a:latin typeface="EB Garamond"/>
                <a:ea typeface="EB Garamond"/>
                <a:cs typeface="EB Garamond"/>
                <a:sym typeface="EB Garamond"/>
              </a:rPr>
              <a:t>Data Exploration  The ETL Process</a:t>
            </a:r>
            <a:endParaRPr>
              <a:solidFill>
                <a:srgbClr val="26262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3000"/>
          </a:p>
        </p:txBody>
      </p:sp>
      <p:cxnSp>
        <p:nvCxnSpPr>
          <p:cNvPr id="139" name="Google Shape;139;p22"/>
          <p:cNvCxnSpPr/>
          <p:nvPr/>
        </p:nvCxnSpPr>
        <p:spPr>
          <a:xfrm>
            <a:off x="3490029" y="1714500"/>
            <a:ext cx="0" cy="17145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0" name="Google Shape;140;p22"/>
          <p:cNvGrpSpPr/>
          <p:nvPr/>
        </p:nvGrpSpPr>
        <p:grpSpPr>
          <a:xfrm>
            <a:off x="3727260" y="1285037"/>
            <a:ext cx="5033242" cy="3322617"/>
            <a:chOff x="0" y="587"/>
            <a:chExt cx="5033242" cy="3322617"/>
          </a:xfrm>
        </p:grpSpPr>
        <p:sp>
          <p:nvSpPr>
            <p:cNvPr id="141" name="Google Shape;141;p22"/>
            <p:cNvSpPr/>
            <p:nvPr/>
          </p:nvSpPr>
          <p:spPr>
            <a:xfrm>
              <a:off x="0" y="2501994"/>
              <a:ext cx="1258310" cy="821210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 txBox="1"/>
            <p:nvPr/>
          </p:nvSpPr>
          <p:spPr>
            <a:xfrm>
              <a:off x="0" y="2501994"/>
              <a:ext cx="1258310" cy="821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9350" lIns="89475" spcFirstLastPara="1" rIns="89475" wrap="square" tIns="149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i="0" lang="en-CA" sz="2000" u="none" cap="none" strike="noStrike">
                  <a:solidFill>
                    <a:schemeClr val="lt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Load</a:t>
              </a:r>
              <a:endParaRPr sz="1300"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1258310" y="2501994"/>
              <a:ext cx="3774932" cy="821210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cap="flat" cmpd="sng" w="9525">
              <a:solidFill>
                <a:srgbClr val="F7D5CB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1258310" y="2501994"/>
              <a:ext cx="3774932" cy="821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76550" spcFirstLastPara="1" rIns="7655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CA" sz="15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Load the data by writing it into Postgres using the confirmed look-up tables to allow multiple users to access </a:t>
              </a:r>
              <a:endParaRPr sz="1700"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 rot="10800000">
              <a:off x="0" y="1251290"/>
              <a:ext cx="1258310" cy="1263021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CA8D7E"/>
                </a:gs>
                <a:gs pos="50000">
                  <a:srgbClr val="C77C69"/>
                </a:gs>
                <a:gs pos="100000">
                  <a:srgbClr val="B56A57"/>
                </a:gs>
              </a:gsLst>
              <a:lin ang="5400000" scaled="0"/>
            </a:gradFill>
            <a:ln cap="flat" cmpd="sng" w="9525">
              <a:solidFill>
                <a:srgbClr val="C47F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 txBox="1"/>
            <p:nvPr/>
          </p:nvSpPr>
          <p:spPr>
            <a:xfrm>
              <a:off x="0" y="1251290"/>
              <a:ext cx="1258200" cy="8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9350" lIns="89475" spcFirstLastPara="1" rIns="89475" wrap="square" tIns="149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i="0" lang="en-CA" sz="2000" u="none" cap="none" strike="noStrike">
                  <a:solidFill>
                    <a:schemeClr val="lt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Transform</a:t>
              </a:r>
              <a:endParaRPr i="0" sz="20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1258310" y="1251290"/>
              <a:ext cx="3774932" cy="820963"/>
            </a:xfrm>
            <a:prstGeom prst="rect">
              <a:avLst/>
            </a:prstGeom>
            <a:solidFill>
              <a:srgbClr val="EBD6D4">
                <a:alpha val="89803"/>
              </a:srgbClr>
            </a:solidFill>
            <a:ln cap="flat" cmpd="sng" w="9525">
              <a:solidFill>
                <a:srgbClr val="EBD6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 txBox="1"/>
            <p:nvPr/>
          </p:nvSpPr>
          <p:spPr>
            <a:xfrm>
              <a:off x="1258310" y="1251290"/>
              <a:ext cx="3774932" cy="820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76550" spcFirstLastPara="1" rIns="7655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CA" sz="15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Transform data, removing null values and unnecessary columns, joining datasets, creating separate data frames, and creating look-up tables </a:t>
              </a:r>
              <a:endParaRPr sz="1700"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9" name="Google Shape;149;p22"/>
            <p:cNvSpPr/>
            <p:nvPr/>
          </p:nvSpPr>
          <p:spPr>
            <a:xfrm rot="10800000">
              <a:off x="0" y="587"/>
              <a:ext cx="1258310" cy="1263021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gradFill>
              <a:gsLst>
                <a:gs pos="0">
                  <a:srgbClr val="AEAEAE"/>
                </a:gs>
                <a:gs pos="50000">
                  <a:srgbClr val="A4A4A4"/>
                </a:gs>
                <a:gs pos="100000">
                  <a:srgbClr val="909090"/>
                </a:gs>
              </a:gsLst>
              <a:lin ang="5400000" scaled="0"/>
            </a:gradFill>
            <a:ln cap="flat" cmpd="sng" w="9525">
              <a:solidFill>
                <a:srgbClr val="A4A4A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 txBox="1"/>
            <p:nvPr/>
          </p:nvSpPr>
          <p:spPr>
            <a:xfrm>
              <a:off x="0" y="587"/>
              <a:ext cx="1258310" cy="820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9350" lIns="89475" spcFirstLastPara="1" rIns="89475" wrap="square" tIns="149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CA" sz="2000" u="none" cap="none" strike="noStrike">
                  <a:solidFill>
                    <a:schemeClr val="lt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Extract</a:t>
              </a:r>
              <a:endParaRPr i="0" sz="20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1258310" y="587"/>
              <a:ext cx="3774932" cy="820963"/>
            </a:xfrm>
            <a:prstGeom prst="rect">
              <a:avLst/>
            </a:prstGeom>
            <a:solidFill>
              <a:srgbClr val="DFDFDF">
                <a:alpha val="89803"/>
              </a:srgbClr>
            </a:solidFill>
            <a:ln cap="flat" cmpd="sng" w="9525">
              <a:solidFill>
                <a:srgbClr val="DFDFD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 txBox="1"/>
            <p:nvPr/>
          </p:nvSpPr>
          <p:spPr>
            <a:xfrm>
              <a:off x="1258310" y="587"/>
              <a:ext cx="3774932" cy="820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76550" spcFirstLastPara="1" rIns="7655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CA" sz="15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Extract clean data from sources, ensuring it has all necessary information and limited null values</a:t>
              </a:r>
              <a:endParaRPr i="0" sz="15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outdoor, crowd&#10;&#10;Description automatically generated" id="157" name="Google Shape;157;p23"/>
          <p:cNvPicPr preferRelativeResize="0"/>
          <p:nvPr/>
        </p:nvPicPr>
        <p:blipFill rotWithShape="1">
          <a:blip r:embed="rId3">
            <a:alphaModFix/>
          </a:blip>
          <a:srcRect b="5761" l="0" r="0" t="9652"/>
          <a:stretch/>
        </p:blipFill>
        <p:spPr>
          <a:xfrm>
            <a:off x="43243" y="14418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2635475" y="0"/>
            <a:ext cx="5788500" cy="51435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/>
          <p:nvPr>
            <p:ph type="ctrTitle"/>
          </p:nvPr>
        </p:nvSpPr>
        <p:spPr>
          <a:xfrm>
            <a:off x="3038166" y="274318"/>
            <a:ext cx="50881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b="1" lang="en-CA" sz="2400">
                <a:solidFill>
                  <a:srgbClr val="262626"/>
                </a:solidFill>
                <a:latin typeface="EB Garamond"/>
                <a:ea typeface="EB Garamond"/>
                <a:cs typeface="EB Garamond"/>
                <a:sym typeface="EB Garamond"/>
              </a:rPr>
              <a:t>Preliminary Data Analysis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3"/>
          <p:cNvGrpSpPr/>
          <p:nvPr/>
        </p:nvGrpSpPr>
        <p:grpSpPr>
          <a:xfrm>
            <a:off x="3039750" y="2149602"/>
            <a:ext cx="5085014" cy="2004291"/>
            <a:chOff x="1590" y="776293"/>
            <a:chExt cx="5085014" cy="1723528"/>
          </a:xfrm>
        </p:grpSpPr>
        <p:sp>
          <p:nvSpPr>
            <p:cNvPr id="162" name="Google Shape;162;p23"/>
            <p:cNvSpPr/>
            <p:nvPr/>
          </p:nvSpPr>
          <p:spPr>
            <a:xfrm>
              <a:off x="1590" y="776293"/>
              <a:ext cx="1550309" cy="577828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cap="flat" cmpd="sng" w="9525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 txBox="1"/>
            <p:nvPr/>
          </p:nvSpPr>
          <p:spPr>
            <a:xfrm>
              <a:off x="1590" y="776293"/>
              <a:ext cx="1550309" cy="577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575" lIns="64000" spcFirstLastPara="1" rIns="64000" wrap="square" tIns="36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CA" sz="1100" u="none" cap="none" strike="noStrike">
                  <a:solidFill>
                    <a:schemeClr val="lt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What are the key factors that affect the price of the rental property?</a:t>
              </a:r>
              <a:endParaRPr b="1" i="0" sz="1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1590" y="1354121"/>
              <a:ext cx="1550309" cy="1145694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cap="flat" cmpd="sng" w="9525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 txBox="1"/>
            <p:nvPr/>
          </p:nvSpPr>
          <p:spPr>
            <a:xfrm>
              <a:off x="1590" y="1354121"/>
              <a:ext cx="1550400" cy="11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000" lIns="48000" spcFirstLastPara="1" rIns="64000" wrap="square" tIns="48000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EB Garamond"/>
                <a:buChar char="•"/>
              </a:pPr>
              <a:r>
                <a:rPr i="0" lang="en-CA" sz="10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Room Type</a:t>
              </a:r>
              <a:endParaRPr i="0" sz="10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EB Garamond"/>
                <a:buChar char="•"/>
              </a:pPr>
              <a:r>
                <a:rPr i="0" lang="en-CA" sz="10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Property Type</a:t>
              </a:r>
              <a:endParaRPr i="0" sz="10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EB Garamond"/>
                <a:buChar char="•"/>
              </a:pPr>
              <a:r>
                <a:rPr i="0" lang="en-CA" sz="10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Number of Reviews</a:t>
              </a:r>
              <a:endParaRPr i="0" sz="10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EB Garamond"/>
                <a:buChar char="•"/>
              </a:pPr>
              <a:r>
                <a:rPr i="0" lang="en-CA" sz="10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Amenities</a:t>
              </a:r>
              <a:endParaRPr i="0" sz="10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1768942" y="776293"/>
              <a:ext cx="1550309" cy="577828"/>
            </a:xfrm>
            <a:prstGeom prst="rect">
              <a:avLst/>
            </a:prstGeom>
            <a:gradFill>
              <a:gsLst>
                <a:gs pos="0">
                  <a:srgbClr val="65C998"/>
                </a:gs>
                <a:gs pos="50000">
                  <a:srgbClr val="46C78C"/>
                </a:gs>
                <a:gs pos="100000">
                  <a:srgbClr val="35B87B"/>
                </a:gs>
              </a:gsLst>
              <a:lin ang="5400000" scaled="0"/>
            </a:gradFill>
            <a:ln cap="flat" cmpd="sng" w="9525">
              <a:solidFill>
                <a:srgbClr val="4CC38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 txBox="1"/>
            <p:nvPr/>
          </p:nvSpPr>
          <p:spPr>
            <a:xfrm>
              <a:off x="1768942" y="776293"/>
              <a:ext cx="15504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575" lIns="64000" spcFirstLastPara="1" rIns="64000" wrap="square" tIns="36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CA" sz="1100" u="none" cap="none" strike="noStrike">
                  <a:solidFill>
                    <a:schemeClr val="lt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Which neighborhoods in Boston have the highest rental prices?</a:t>
              </a:r>
              <a:endParaRPr b="1" sz="1600"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768942" y="1354121"/>
              <a:ext cx="1550309" cy="1145694"/>
            </a:xfrm>
            <a:prstGeom prst="rect">
              <a:avLst/>
            </a:prstGeom>
            <a:solidFill>
              <a:srgbClr val="CCE8DD">
                <a:alpha val="89803"/>
              </a:srgbClr>
            </a:solidFill>
            <a:ln cap="flat" cmpd="sng" w="9525">
              <a:solidFill>
                <a:srgbClr val="CCE8DD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 txBox="1"/>
            <p:nvPr/>
          </p:nvSpPr>
          <p:spPr>
            <a:xfrm>
              <a:off x="1768942" y="1354121"/>
              <a:ext cx="1550400" cy="11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000" lIns="48000" spcFirstLastPara="1" rIns="64000" wrap="square" tIns="48000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EB Garamond"/>
                <a:buChar char="•"/>
              </a:pPr>
              <a:r>
                <a:rPr i="0" lang="en-CA" sz="10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Neighborhoods are separated into 25 districts.</a:t>
              </a:r>
              <a:endParaRPr i="0" sz="10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EB Garamond"/>
                <a:buChar char="•"/>
              </a:pPr>
              <a:r>
                <a:rPr i="0" lang="en-CA" sz="10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Neighborhood with fewer listings have higher average listing price and neighborhood with higher listings has lower average price</a:t>
              </a:r>
              <a:endParaRPr sz="1500"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536295" y="776293"/>
              <a:ext cx="1550309" cy="577828"/>
            </a:xfrm>
            <a:prstGeom prst="rect">
              <a:avLst/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 cap="flat" cmpd="sng" w="9525">
              <a:solidFill>
                <a:srgbClr val="6FAB46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 txBox="1"/>
            <p:nvPr/>
          </p:nvSpPr>
          <p:spPr>
            <a:xfrm>
              <a:off x="3536295" y="776293"/>
              <a:ext cx="1550309" cy="577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575" lIns="64000" spcFirstLastPara="1" rIns="64000" wrap="square" tIns="36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0" lang="en-CA" sz="1100" u="none" cap="none" strike="noStrike">
                  <a:solidFill>
                    <a:schemeClr val="lt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Within the same neighborhood what make a customer selecting one property vs another?</a:t>
              </a:r>
              <a:endParaRPr sz="1600"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536295" y="1354121"/>
              <a:ext cx="1550309" cy="1145694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cap="flat" cmpd="sng" w="9525">
              <a:solidFill>
                <a:srgbClr val="D3E1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3536295" y="1354121"/>
              <a:ext cx="1550309" cy="1145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000" lIns="48000" spcFirstLastPara="1" rIns="64000" wrap="square" tIns="48000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EB Garamond"/>
                <a:buChar char="•"/>
              </a:pPr>
              <a:r>
                <a:rPr i="0" lang="en-CA" sz="10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Identify if there is a correlation between count of Listing, Avg. Review Scores Rating and Avg. Price for each Neighborhood. </a:t>
              </a:r>
              <a:endParaRPr sz="1500"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>
            <a:off x="1657350" y="1086473"/>
            <a:ext cx="58293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120" y="2215496"/>
            <a:ext cx="1533873" cy="690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evice, gauge&#10;&#10;Description automatically generated" id="181" name="Google Shape;18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9261" y="2215497"/>
            <a:ext cx="1573600" cy="61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11"/>
              <a:buFont typeface="Arial"/>
              <a:buNone/>
            </a:pPr>
            <a:r>
              <a:rPr lang="en-CA" sz="41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0000"/>
              <a:buNone/>
            </a:pPr>
            <a:r>
              <a:t/>
            </a:r>
            <a:endParaRPr sz="400">
              <a:solidFill>
                <a:srgbClr val="3C7BB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dk1"/>
              </a:buClr>
              <a:buSzPct val="300000"/>
              <a:buNone/>
            </a:pPr>
            <a:r>
              <a:t/>
            </a:r>
            <a:endParaRPr sz="400">
              <a:solidFill>
                <a:srgbClr val="3C7B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62975" y="2972274"/>
            <a:ext cx="1277400" cy="1385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Used postgres by way of pgAdmin as our database to house the tables of data.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470425" y="2972274"/>
            <a:ext cx="1277400" cy="1169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Hosted as raw datasets to access the data for multiple users.</a:t>
            </a:r>
            <a:endParaRPr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Graphical user interface, table&#10;&#10;Description automatically generated" id="186" name="Google Shape;18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8456" y="1857933"/>
            <a:ext cx="3444367" cy="312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/>
        </p:nvSpPr>
        <p:spPr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25"/>
          <p:cNvCxnSpPr/>
          <p:nvPr/>
        </p:nvCxnSpPr>
        <p:spPr>
          <a:xfrm>
            <a:off x="1657350" y="1086473"/>
            <a:ext cx="58293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" name="Google Shape;193;p25"/>
          <p:cNvSpPr txBox="1"/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CA" sz="41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Machine Learning</a:t>
            </a:r>
            <a:endParaRPr sz="41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4" name="Google Shape;194;p25"/>
          <p:cNvSpPr txBox="1"/>
          <p:nvPr>
            <p:ph idx="1" type="subTitle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0000"/>
              <a:buNone/>
            </a:pPr>
            <a:r>
              <a:t/>
            </a:r>
            <a:endParaRPr sz="400">
              <a:solidFill>
                <a:srgbClr val="3C7BB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dk1"/>
              </a:buClr>
              <a:buSzPct val="300000"/>
              <a:buNone/>
            </a:pPr>
            <a:r>
              <a:t/>
            </a:r>
            <a:endParaRPr sz="400">
              <a:solidFill>
                <a:srgbClr val="3C7B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469" y="1902298"/>
            <a:ext cx="6517886" cy="299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